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8" r:id="rId5"/>
    <p:sldId id="372" r:id="rId6"/>
    <p:sldId id="310" r:id="rId7"/>
    <p:sldId id="306" r:id="rId8"/>
    <p:sldId id="366" r:id="rId9"/>
    <p:sldId id="353" r:id="rId10"/>
    <p:sldId id="309" r:id="rId11"/>
    <p:sldId id="311" r:id="rId12"/>
    <p:sldId id="312" r:id="rId13"/>
    <p:sldId id="313" r:id="rId14"/>
    <p:sldId id="315" r:id="rId15"/>
    <p:sldId id="316" r:id="rId16"/>
    <p:sldId id="317" r:id="rId17"/>
    <p:sldId id="318" r:id="rId18"/>
    <p:sldId id="319" r:id="rId19"/>
    <p:sldId id="374" r:id="rId20"/>
    <p:sldId id="323" r:id="rId21"/>
    <p:sldId id="354" r:id="rId22"/>
    <p:sldId id="324" r:id="rId23"/>
    <p:sldId id="325" r:id="rId24"/>
    <p:sldId id="326" r:id="rId25"/>
    <p:sldId id="332" r:id="rId26"/>
    <p:sldId id="333" r:id="rId27"/>
    <p:sldId id="334" r:id="rId28"/>
    <p:sldId id="338" r:id="rId29"/>
    <p:sldId id="339" r:id="rId30"/>
    <p:sldId id="340" r:id="rId31"/>
    <p:sldId id="342" r:id="rId32"/>
    <p:sldId id="344" r:id="rId33"/>
    <p:sldId id="345" r:id="rId34"/>
    <p:sldId id="346" r:id="rId35"/>
    <p:sldId id="347" r:id="rId36"/>
    <p:sldId id="348" r:id="rId37"/>
    <p:sldId id="352" r:id="rId38"/>
    <p:sldId id="359" r:id="rId39"/>
    <p:sldId id="360" r:id="rId40"/>
    <p:sldId id="361" r:id="rId41"/>
    <p:sldId id="373" r:id="rId42"/>
    <p:sldId id="375" r:id="rId43"/>
    <p:sldId id="376" r:id="rId44"/>
    <p:sldId id="377" r:id="rId45"/>
    <p:sldId id="264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9A"/>
    <a:srgbClr val="24272E"/>
    <a:srgbClr val="3FA2C0"/>
    <a:srgbClr val="CDD0D1"/>
    <a:srgbClr val="D30954"/>
    <a:srgbClr val="7E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5000" autoAdjust="0"/>
  </p:normalViewPr>
  <p:slideViewPr>
    <p:cSldViewPr snapToGrid="0">
      <p:cViewPr varScale="1">
        <p:scale>
          <a:sx n="91" d="100"/>
          <a:sy n="91" d="100"/>
        </p:scale>
        <p:origin x="8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35.xml" Id="rId39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8.xml" Id="rId42" /><Relationship Type="http://schemas.openxmlformats.org/officeDocument/2006/relationships/notesMaster" Target="notesMasters/notesMaster1.xml" Id="rId47" /><Relationship Type="http://schemas.openxmlformats.org/officeDocument/2006/relationships/presProps" Target="presProps.xml" Id="rId50" /><Relationship Type="http://schemas.openxmlformats.org/officeDocument/2006/relationships/slide" Target="slides/slide3.xml" Id="rId7" /><Relationship Type="http://schemas.openxmlformats.org/officeDocument/2006/relationships/slide" Target="slides/slide12.xml" Id="rId16" /><Relationship Type="http://schemas.openxmlformats.org/officeDocument/2006/relationships/slide" Target="slides/slide25.xml" Id="rId29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slide" Target="slides/slide36.xml" Id="rId40" /><Relationship Type="http://schemas.openxmlformats.org/officeDocument/2006/relationships/slide" Target="slides/slide41.xml" Id="rId45" /><Relationship Type="http://schemas.openxmlformats.org/officeDocument/2006/relationships/tableStyles" Target="tableStyles.xml" Id="rId53" /><Relationship Type="http://schemas.openxmlformats.org/officeDocument/2006/relationships/slide" Target="slides/slide1.xml" Id="rId5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slide" Target="slides/slide40.xml" Id="rId44" /><Relationship Type="http://schemas.openxmlformats.org/officeDocument/2006/relationships/theme" Target="theme/theme1.xml" Id="rId52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slide" Target="slides/slide39.xml" Id="rId43" /><Relationship Type="http://schemas.openxmlformats.org/officeDocument/2006/relationships/handoutMaster" Target="handoutMasters/handoutMaster1.xml" Id="rId48" /><Relationship Type="http://schemas.openxmlformats.org/officeDocument/2006/relationships/slide" Target="slides/slide4.xml" Id="rId8" /><Relationship Type="http://schemas.openxmlformats.org/officeDocument/2006/relationships/viewProps" Target="viewProps.xml" Id="rId51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slide" Target="slides/slide42.xml" Id="rId46" /><Relationship Type="http://schemas.openxmlformats.org/officeDocument/2006/relationships/slide" Target="slides/slide16.xml" Id="rId20" /><Relationship Type="http://schemas.openxmlformats.org/officeDocument/2006/relationships/slide" Target="slides/slide37.xml" Id="rId41" /><Relationship Type="http://schemas.openxmlformats.org/officeDocument/2006/relationships/slide" Target="slides/slide2.xml" Id="rId6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" y="8829966"/>
            <a:ext cx="7008778" cy="244031"/>
          </a:xfrm>
          <a:prstGeom prst="rect">
            <a:avLst/>
          </a:prstGeom>
        </p:spPr>
        <p:txBody>
          <a:bodyPr vert="horz" lIns="98484" tIns="49242" rIns="98484" bIns="49242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 2025 Miller Johnson.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964" y="207511"/>
            <a:ext cx="1508673" cy="6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D9EC30E-1A71-4188-9BE7-E2A64929A436}" type="datetimeFigureOut">
              <a:rPr lang="en-US" noProof="0" smtClean="0"/>
              <a:t>6/15/2025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206" y="2024337"/>
            <a:ext cx="9135453" cy="1674470"/>
          </a:xfrm>
        </p:spPr>
        <p:txBody>
          <a:bodyPr anchor="ctr"/>
          <a:lstStyle>
            <a:lvl1pPr algn="ctr">
              <a:lnSpc>
                <a:spcPts val="5000"/>
              </a:lnSpc>
              <a:defRPr sz="6000" b="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noProof="0" dirty="0"/>
              <a:t>Title Of PowerPoint, </a:t>
            </a:r>
            <a:br>
              <a:rPr lang="en-US" noProof="0" dirty="0"/>
            </a:br>
            <a:r>
              <a:rPr lang="en-US" noProof="0" dirty="0"/>
              <a:t>No Need For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6031" y="4958187"/>
            <a:ext cx="3575438" cy="1192038"/>
          </a:xfrm>
          <a:solidFill>
            <a:schemeClr val="accent2"/>
          </a:solidFill>
        </p:spPr>
        <p:txBody>
          <a:bodyPr lIns="252000" tIns="0" anchor="ctr"/>
          <a:lstStyle>
            <a:lvl1pPr marL="285750" indent="-28575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800" b="1" i="1" baseline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>
                <a:latin typeface="+mn-lt"/>
              </a:rPr>
              <a:t>Presenting Attorney Name 1 </a:t>
            </a:r>
          </a:p>
          <a:p>
            <a:r>
              <a:rPr lang="en-US" noProof="0" dirty="0">
                <a:latin typeface="+mn-lt"/>
              </a:rPr>
              <a:t>Presenting Attorney Name 2</a:t>
            </a:r>
          </a:p>
          <a:p>
            <a:r>
              <a:rPr lang="en-US" noProof="0" dirty="0">
                <a:latin typeface="+mn-lt"/>
              </a:rPr>
              <a:t>Presenting Attorney Name 3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91" y="552238"/>
            <a:ext cx="2391204" cy="1108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7FE81-D3CD-48E7-876D-29828C122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187" y="0"/>
            <a:ext cx="220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 Onl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7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513392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mpariso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950976"/>
          </a:xfrm>
        </p:spPr>
        <p:txBody>
          <a:bodyPr/>
          <a:lstStyle>
            <a:lvl1pPr>
              <a:defRPr spc="-3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 algn="ctr">
              <a:buNone/>
              <a:defRPr sz="2800" b="0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Header Over Text Box, 28pt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 algn="ctr">
              <a:buNone/>
              <a:defRPr sz="28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Header Over Text Box, 28pt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mparison - n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9509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600200"/>
            <a:ext cx="4435831" cy="4576764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600200"/>
            <a:ext cx="4435831" cy="4576764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-Attorney End Cred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80475" y="0"/>
            <a:ext cx="221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987920" y="2448759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GRAND RAPIDS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 Ottawa Ave SW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1100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Grand Rapids, MI 49503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980054" y="4272515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KALAMAZOO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W Michigan Ave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200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Kalamazoo, MI</a:t>
            </a:r>
            <a:r>
              <a:rPr lang="en-US" sz="1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49007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992491" y="624644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DETROIT</a:t>
            </a:r>
            <a:endParaRPr 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 Woodward Ave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2800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Detroit, MI 48226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80474" y="5900006"/>
            <a:ext cx="221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millerjohnson.com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07064" y="2793185"/>
            <a:ext cx="5538515" cy="520801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207064" y="3553062"/>
            <a:ext cx="5538515" cy="343823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481862" y="2445439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1"/>
                </a:solidFill>
              </a:rPr>
              <a:t>Powerpoint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1527582" y="2521852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207063" y="4143221"/>
            <a:ext cx="5538515" cy="37404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064" y="359733"/>
            <a:ext cx="1997952" cy="9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2 Attorney End Cred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80475" y="0"/>
            <a:ext cx="221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980474" y="5900006"/>
            <a:ext cx="221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millerjohnson.com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1605" y="4356475"/>
            <a:ext cx="3868856" cy="38492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81605" y="4803896"/>
            <a:ext cx="386885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741613" y="1777692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87333" y="1843981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881605" y="5260723"/>
            <a:ext cx="386885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431039" y="4356475"/>
            <a:ext cx="3868856" cy="38492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5431039" y="4803896"/>
            <a:ext cx="386885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291047" y="1777692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6336767" y="1843981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5431039" y="5260723"/>
            <a:ext cx="386885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064" y="359733"/>
            <a:ext cx="1997952" cy="92588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987920" y="2448759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GRAND RAPIDS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 Ottawa Ave SW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1100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Grand Rapids, MI 49503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980054" y="4272515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KALAMAZOO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W Michigan Ave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200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Kalamazoo, MI</a:t>
            </a:r>
            <a:r>
              <a:rPr lang="en-US" sz="1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49007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992491" y="624644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DETROIT</a:t>
            </a:r>
            <a:endParaRPr 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500 Woodward 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Suite 2800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Detroit, MI 48226</a:t>
            </a:r>
          </a:p>
        </p:txBody>
      </p:sp>
    </p:spTree>
    <p:extLst>
      <p:ext uri="{BB962C8B-B14F-4D97-AF65-F5344CB8AC3E}">
        <p14:creationId xmlns:p14="http://schemas.microsoft.com/office/powerpoint/2010/main" val="95242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3 Attorney End Cred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80475" y="0"/>
            <a:ext cx="221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980474" y="5900006"/>
            <a:ext cx="221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millerjohnson.com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018" y="4356475"/>
            <a:ext cx="3149666" cy="38492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337018" y="4803896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835756" y="1731939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1476" y="1798228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337018" y="5260723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064" y="359733"/>
            <a:ext cx="1997952" cy="925881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32404" y="4356475"/>
            <a:ext cx="3149666" cy="38492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3532404" y="4803896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031142" y="1731939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6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4076862" y="1798228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532404" y="5260723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732467" y="4348096"/>
            <a:ext cx="3149666" cy="38492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MI Last Name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6732467" y="4795517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616.831.17xx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7231205" y="1723560"/>
            <a:ext cx="214884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Click icon and select photo 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S:\Marketing Materials\Attorney Photos for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30" hasCustomPrompt="1"/>
          </p:nvPr>
        </p:nvSpPr>
        <p:spPr>
          <a:xfrm>
            <a:off x="7276925" y="1789849"/>
            <a:ext cx="2057400" cy="2244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Atty</a:t>
            </a:r>
            <a:r>
              <a:rPr lang="en-US" dirty="0"/>
              <a:t> Pic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6732467" y="5252344"/>
            <a:ext cx="3149666" cy="374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name@millerjohnson.com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9987920" y="2448759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GRAND RAPIDS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 Ottawa Ave SW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1100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Grand Rapids, MI 49503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9980054" y="4272515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KALAMAZOO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W Michigan Ave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200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Kalamazoo, MI</a:t>
            </a:r>
            <a:r>
              <a:rPr lang="en-US" sz="14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49007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9992491" y="624644"/>
            <a:ext cx="221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DETROIT</a:t>
            </a:r>
            <a:endParaRPr 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 Woodward Ave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Suite 2800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Detroit, MI 48226</a:t>
            </a:r>
          </a:p>
        </p:txBody>
      </p:sp>
    </p:spTree>
    <p:extLst>
      <p:ext uri="{BB962C8B-B14F-4D97-AF65-F5344CB8AC3E}">
        <p14:creationId xmlns:p14="http://schemas.microsoft.com/office/powerpoint/2010/main" val="281211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>
  <p:cSld name="1_Comparison - N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 dirty="0"/>
              <a:t>41pt Title Uppercase First Letter Of Titles, 1 or 2 lines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601" y="1673352"/>
            <a:ext cx="5388863" cy="1153136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First bullet 28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193536" y="1673352"/>
            <a:ext cx="5388864" cy="1153136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First bullet 28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22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27661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K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206" y="2024337"/>
            <a:ext cx="9135453" cy="1674470"/>
          </a:xfrm>
        </p:spPr>
        <p:txBody>
          <a:bodyPr anchor="ctr"/>
          <a:lstStyle>
            <a:lvl1pPr algn="ctr">
              <a:lnSpc>
                <a:spcPts val="5000"/>
              </a:lnSpc>
              <a:defRPr sz="6000" b="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noProof="0" dirty="0"/>
              <a:t>Title Of PowerPoint, </a:t>
            </a:r>
            <a:br>
              <a:rPr lang="en-US" noProof="0" dirty="0"/>
            </a:br>
            <a:r>
              <a:rPr lang="en-US" noProof="0" dirty="0"/>
              <a:t>No Need For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6031" y="4958187"/>
            <a:ext cx="3575438" cy="1192038"/>
          </a:xfrm>
          <a:solidFill>
            <a:schemeClr val="accent2"/>
          </a:solidFill>
        </p:spPr>
        <p:txBody>
          <a:bodyPr lIns="252000" tIns="0" anchor="ctr"/>
          <a:lstStyle>
            <a:lvl1pPr marL="285750" indent="-28575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800" b="1" i="1" baseline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>
                <a:latin typeface="+mn-lt"/>
              </a:rPr>
              <a:t>Presenting Attorney Name 1 </a:t>
            </a:r>
          </a:p>
          <a:p>
            <a:r>
              <a:rPr lang="en-US" noProof="0" dirty="0">
                <a:latin typeface="+mn-lt"/>
              </a:rPr>
              <a:t>Presenting Attorney Name 2</a:t>
            </a:r>
          </a:p>
          <a:p>
            <a:r>
              <a:rPr lang="en-US" noProof="0" dirty="0">
                <a:latin typeface="+mn-lt"/>
              </a:rPr>
              <a:t>Presenting Attorney Name 3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91" y="552238"/>
            <a:ext cx="2391204" cy="1108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0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2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206" y="2024337"/>
            <a:ext cx="9135453" cy="1674470"/>
          </a:xfrm>
        </p:spPr>
        <p:txBody>
          <a:bodyPr anchor="ctr"/>
          <a:lstStyle>
            <a:lvl1pPr algn="ctr">
              <a:lnSpc>
                <a:spcPts val="5000"/>
              </a:lnSpc>
              <a:defRPr sz="6000" b="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noProof="0" dirty="0"/>
              <a:t>Title Of PowerPoint, </a:t>
            </a:r>
            <a:br>
              <a:rPr lang="en-US" noProof="0" dirty="0"/>
            </a:br>
            <a:r>
              <a:rPr lang="en-US" noProof="0" dirty="0"/>
              <a:t>No Need For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6031" y="4958187"/>
            <a:ext cx="3575438" cy="1192038"/>
          </a:xfrm>
          <a:solidFill>
            <a:schemeClr val="accent2"/>
          </a:solidFill>
        </p:spPr>
        <p:txBody>
          <a:bodyPr lIns="252000" tIns="0" anchor="ctr"/>
          <a:lstStyle>
            <a:lvl1pPr marL="285750" indent="-28575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800" b="1" i="1" baseline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>
                <a:latin typeface="+mn-lt"/>
              </a:rPr>
              <a:t>Presenting Attorney Name 1 </a:t>
            </a:r>
          </a:p>
          <a:p>
            <a:r>
              <a:rPr lang="en-US" noProof="0" dirty="0">
                <a:latin typeface="+mn-lt"/>
              </a:rPr>
              <a:t>Presenting Attorney Name 2</a:t>
            </a:r>
          </a:p>
          <a:p>
            <a:r>
              <a:rPr lang="en-US" noProof="0" dirty="0">
                <a:latin typeface="+mn-lt"/>
              </a:rPr>
              <a:t>Presenting Attorney Name 3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91" y="552238"/>
            <a:ext cx="2391204" cy="1108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69C21-B2AE-414B-A650-0123D4E48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8598" t="5906" r="25876"/>
          <a:stretch/>
        </p:blipFill>
        <p:spPr>
          <a:xfrm>
            <a:off x="9980476" y="0"/>
            <a:ext cx="221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esentation Date &amp;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432000"/>
            <a:ext cx="113393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1999"/>
            <a:ext cx="11339313" cy="84334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Enter Name of Organization Presenting To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452" y="4944980"/>
            <a:ext cx="11172467" cy="1125955"/>
          </a:xfrm>
        </p:spPr>
        <p:txBody>
          <a:bodyPr anchor="b"/>
          <a:lstStyle>
            <a:lvl1pPr marL="0" indent="0" algn="ctr">
              <a:buNone/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Enter Date of Presentation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CD73C-5943-4B7E-B421-DBE9DCB7FA60}"/>
              </a:ext>
            </a:extLst>
          </p:cNvPr>
          <p:cNvSpPr txBox="1"/>
          <p:nvPr userDrawn="1"/>
        </p:nvSpPr>
        <p:spPr>
          <a:xfrm>
            <a:off x="4510390" y="3495502"/>
            <a:ext cx="325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Company logo or conference image can go here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60193" y="1222688"/>
            <a:ext cx="3737526" cy="4432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988" y="2887479"/>
            <a:ext cx="2395936" cy="11034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13611" y="1222687"/>
            <a:ext cx="6946582" cy="443215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0407" y="1669050"/>
            <a:ext cx="6472989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</a:rPr>
              <a:t>The materials and information have been prepared for informational purposes only.  This is not legal advice, nor intended to create or constitute a lawyer-client relationship. Before acting on the basis of any information or material, readers who have specific questions or problems should consult their lawyer.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3" y="66964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3" y="1577459"/>
            <a:ext cx="9911201" cy="1674470"/>
          </a:xfrm>
        </p:spPr>
        <p:txBody>
          <a:bodyPr anchor="b"/>
          <a:lstStyle>
            <a:lvl1pPr algn="ctr">
              <a:lnSpc>
                <a:spcPts val="5000"/>
              </a:lnSpc>
              <a:defRPr sz="6000" b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8"/>
            <a:ext cx="9198116" cy="95097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 marL="1152525" indent="-342900"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Non-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951632"/>
          </a:xfrm>
        </p:spPr>
        <p:txBody>
          <a:bodyPr/>
          <a:lstStyle>
            <a:lvl1pPr>
              <a:defRPr spc="-15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88168"/>
            <a:ext cx="9198000" cy="458879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8"/>
            <a:ext cx="9198116" cy="9509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80475" y="0"/>
            <a:ext cx="22115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9198116" cy="8433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48pt Title Uppercase First Letter Of Titles,  1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40382"/>
            <a:ext cx="9198116" cy="4550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99" y="6273410"/>
            <a:ext cx="1077851" cy="5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60" r:id="rId4"/>
    <p:sldLayoutId id="2147483665" r:id="rId5"/>
    <p:sldLayoutId id="2147483662" r:id="rId6"/>
    <p:sldLayoutId id="2147483650" r:id="rId7"/>
    <p:sldLayoutId id="2147483667" r:id="rId8"/>
    <p:sldLayoutId id="2147483654" r:id="rId9"/>
    <p:sldLayoutId id="2147483674" r:id="rId10"/>
    <p:sldLayoutId id="2147483675" r:id="rId11"/>
    <p:sldLayoutId id="2147483659" r:id="rId12"/>
    <p:sldLayoutId id="2147483668" r:id="rId13"/>
    <p:sldLayoutId id="2147483664" r:id="rId14"/>
    <p:sldLayoutId id="2147483673" r:id="rId15"/>
    <p:sldLayoutId id="2147483676" r:id="rId16"/>
    <p:sldLayoutId id="214748369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 cap="none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BF331D0-9F23-43DB-8CA9-77079A9D3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806" y="2591765"/>
            <a:ext cx="9135453" cy="1674470"/>
          </a:xfrm>
        </p:spPr>
        <p:txBody>
          <a:bodyPr/>
          <a:lstStyle/>
          <a:p>
            <a:r>
              <a:rPr lang="en-US" dirty="0"/>
              <a:t>ABC Western Michigan:</a:t>
            </a:r>
            <a:br>
              <a:rPr lang="en-US" dirty="0"/>
            </a:br>
            <a:r>
              <a:rPr lang="en-US" dirty="0"/>
              <a:t>I-9 Accuracy and Audit Prep</a:t>
            </a:r>
            <a:br>
              <a:rPr lang="en-US" dirty="0"/>
            </a:br>
            <a:r>
              <a:rPr lang="en-US" dirty="0"/>
              <a:t>Are you Compliant?</a:t>
            </a:r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3CD445DF-60D8-4F92-9B57-69EA8943D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D. Battle</a:t>
            </a:r>
          </a:p>
          <a:p>
            <a:r>
              <a:rPr lang="en-US" dirty="0"/>
              <a:t>Michael Stroster</a:t>
            </a: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BD83CB3E-3266-48CE-82B3-D7EECE2D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3" y="1976235"/>
            <a:ext cx="8964276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8228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Two: Form Completion and Document Verification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Employer must complete the form within 3 business days of the date employment begins</a:t>
            </a:r>
          </a:p>
          <a:p>
            <a:r>
              <a:rPr lang="en-US" altLang="en-US" dirty="0"/>
              <a:t>Employer must review the original documents and complete Section Two</a:t>
            </a:r>
          </a:p>
          <a:p>
            <a:pPr lvl="1"/>
            <a:r>
              <a:rPr lang="en-US" altLang="en-US" dirty="0"/>
              <a:t>Document title</a:t>
            </a:r>
          </a:p>
          <a:p>
            <a:pPr lvl="1"/>
            <a:r>
              <a:rPr lang="en-US" altLang="en-US" dirty="0"/>
              <a:t>Issuing authority</a:t>
            </a:r>
          </a:p>
          <a:p>
            <a:pPr lvl="1"/>
            <a:r>
              <a:rPr lang="en-US" altLang="en-US" dirty="0"/>
              <a:t>Document number</a:t>
            </a:r>
          </a:p>
          <a:p>
            <a:pPr lvl="1"/>
            <a:r>
              <a:rPr lang="en-US" altLang="en-US" dirty="0"/>
              <a:t>Expiration date (if any)</a:t>
            </a:r>
          </a:p>
          <a:p>
            <a:pPr lvl="1"/>
            <a:r>
              <a:rPr lang="en-US" altLang="en-US" dirty="0"/>
              <a:t>Date employment begins (often missed)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93386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Two: Employee Document Submission Guidelines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Employees must provide documents within 3 business days of the date employment begins</a:t>
            </a:r>
          </a:p>
          <a:p>
            <a:r>
              <a:rPr lang="en-US" altLang="en-US" dirty="0"/>
              <a:t>If not in possession of documents, must provide a Receipt Notice or I-94 Card within 3 business days and the actual documents within 90 days</a:t>
            </a:r>
          </a:p>
          <a:p>
            <a:r>
              <a:rPr lang="en-US" altLang="en-US" dirty="0"/>
              <a:t>Employees are not required to show a Social Security card for I-9 purposes unless the employer participates in E-Verify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09842"/>
      </p:ext>
    </p:extLst>
  </p:cSld>
  <p:clrMapOvr>
    <a:masterClrMapping/>
  </p:clrMapOvr>
</p:sld>
</file>

<file path=ppt/slides/slide1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Two: Document Verification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Examine one document from List A or one document from List B and one from List C</a:t>
            </a:r>
          </a:p>
          <a:p>
            <a:r>
              <a:rPr lang="en-US"/>
              <a:t>Employer cannot specify which documents they will accept from an employee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5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42639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Two: What Are You Certifying?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 its face, the document reasonably appears:</a:t>
            </a:r>
          </a:p>
          <a:p>
            <a:pPr lvl="1"/>
            <a:r>
              <a:rPr lang="en-US" altLang="en-US"/>
              <a:t>1)  To be genuine</a:t>
            </a:r>
          </a:p>
          <a:p>
            <a:pPr lvl="1"/>
            <a:r>
              <a:rPr lang="en-US" altLang="en-US"/>
              <a:t>2)  To relate to the employee</a:t>
            </a:r>
          </a:p>
          <a:p>
            <a:r>
              <a:rPr lang="en-US" altLang="en-US"/>
              <a:t>You are not attesting to the person’s status or identity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68840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And Reverification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CRITICAL!</a:t>
            </a:r>
          </a:p>
          <a:p>
            <a:r>
              <a:rPr lang="en-US"/>
              <a:t>Employee name changes</a:t>
            </a:r>
          </a:p>
          <a:p>
            <a:r>
              <a:rPr lang="en-US"/>
              <a:t>Employee leaves and is rehired </a:t>
            </a:r>
          </a:p>
          <a:p>
            <a:r>
              <a:rPr lang="en-US"/>
              <a:t>Work authorization expired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2820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Form I-9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January 20, 2025, the USCIS released a new version of the Form I-9</a:t>
            </a:r>
          </a:p>
          <a:p>
            <a:r>
              <a:rPr lang="en-US" dirty="0"/>
              <a:t>All employers must use the new Form I-9</a:t>
            </a:r>
          </a:p>
          <a:p>
            <a:r>
              <a:rPr lang="en-US" dirty="0"/>
              <a:t>No Substantial changes to employer obligations on new form 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3857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Common I-9 Mistakes Seen on Form I-9</a:t>
            </a:r>
            <a:endParaRPr lang="en-US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6AFAF-E370-4E1B-A31A-03CCCD5D7E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9390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One: Common Mistakes </a:t>
            </a:r>
          </a:p>
        </p:txBody>
      </p:sp>
      <p:sp>
        <p:nvSpPr>
          <p:cNvPr id="7" name="Content Placeholder 6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Most Common Mistake: 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dirty="0"/>
              <a:t>Forgetting to check the appropriate box</a:t>
            </a:r>
          </a:p>
          <a:p>
            <a:pPr marL="885825" lvl="2" indent="-342900">
              <a:buFont typeface="Wingdings" panose="05000000000000000000" pitchFamily="2" charset="2"/>
              <a:buChar char="§"/>
            </a:pPr>
            <a:r>
              <a:rPr lang="en-US" dirty="0"/>
              <a:t>A Citizen of the U.S.</a:t>
            </a:r>
          </a:p>
          <a:p>
            <a:pPr marL="885825" lvl="2" indent="-342900">
              <a:buFont typeface="Wingdings" panose="05000000000000000000" pitchFamily="2" charset="2"/>
              <a:buChar char="§"/>
            </a:pPr>
            <a:r>
              <a:rPr lang="en-US" dirty="0"/>
              <a:t>A noncitizen national of the U.S. </a:t>
            </a:r>
          </a:p>
          <a:p>
            <a:pPr marL="885825" lvl="2" indent="-342900">
              <a:buFont typeface="Wingdings" panose="05000000000000000000" pitchFamily="2" charset="2"/>
              <a:buChar char="§"/>
            </a:pPr>
            <a:r>
              <a:rPr lang="en-US" dirty="0"/>
              <a:t>A lawful permanent resident </a:t>
            </a:r>
          </a:p>
          <a:p>
            <a:pPr marL="885825" lvl="2" indent="-342900">
              <a:buFont typeface="Wingdings" panose="05000000000000000000" pitchFamily="2" charset="2"/>
              <a:buChar char="§"/>
            </a:pPr>
            <a:r>
              <a:rPr lang="en-US" dirty="0"/>
              <a:t>An alien authorized to work  </a:t>
            </a:r>
          </a:p>
          <a:p>
            <a:r>
              <a:rPr lang="en-US" sz="4400" dirty="0">
                <a:latin typeface="+mj-lt"/>
              </a:rPr>
              <a:t>Section Two: Common Mistakes</a:t>
            </a:r>
            <a:endParaRPr lang="en-US" sz="4400" dirty="0">
              <a:solidFill>
                <a:srgbClr val="555759"/>
              </a:solidFill>
              <a:latin typeface="+mj-lt"/>
            </a:endParaRPr>
          </a:p>
          <a:p>
            <a:pPr marL="542925" lvl="1" indent="-276225">
              <a:buClr>
                <a:srgbClr val="F3C31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55759"/>
                </a:solidFill>
              </a:rPr>
              <a:t>Missing certification date  </a:t>
            </a:r>
          </a:p>
          <a:p>
            <a:pPr marL="542925" lvl="1" indent="-276225">
              <a:buClr>
                <a:srgbClr val="F3C31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55759"/>
                </a:solidFill>
              </a:rPr>
              <a:t>Missing employer representative name</a:t>
            </a:r>
          </a:p>
          <a:p>
            <a:pPr lvl="1">
              <a:buClr>
                <a:srgbClr val="F3C317"/>
              </a:buClr>
            </a:pPr>
            <a:endParaRPr lang="en-US" dirty="0">
              <a:solidFill>
                <a:srgbClr val="555759"/>
              </a:solidFill>
            </a:endParaRPr>
          </a:p>
          <a:p>
            <a:pPr marL="457200" lvl="0" indent="-457200">
              <a:buClr>
                <a:srgbClr val="F3C317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555759"/>
              </a:solidFill>
            </a:endParaRPr>
          </a:p>
          <a:p>
            <a:pPr marL="457200" lvl="0" indent="-457200">
              <a:buClr>
                <a:srgbClr val="F3C317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555759"/>
              </a:solidFill>
            </a:endParaRPr>
          </a:p>
          <a:p>
            <a:pPr lvl="0">
              <a:buClr>
                <a:srgbClr val="F3C317"/>
              </a:buClr>
            </a:pPr>
            <a:r>
              <a:rPr lang="en-US" dirty="0"/>
              <a:t>		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61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E-Verify</a:t>
            </a:r>
            <a:endParaRPr lang="en-US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46AFAF-E370-4E1B-A31A-03CCCD5D7EF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51506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E-Verify? 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E-Verify is an Internet-based system that compares information from an employee's Form I-9, to data from U.S. Department of Homeland Security and Social Security Administration records to confirm employment eligibility</a:t>
            </a:r>
          </a:p>
          <a:p>
            <a:r>
              <a:rPr lang="en-US"/>
              <a:t>Allows employers to confirm an employee’s U.S. employment eligibility in as little as 3 to 5 seconds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592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42B60D49-BFD1-47A0-8413-3C6DF731E7E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6346765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E-Verify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E–Verify is not:</a:t>
            </a:r>
          </a:p>
          <a:p>
            <a:pPr lvl="1"/>
            <a:r>
              <a:rPr lang="en-US" dirty="0"/>
              <a:t>A system that provides immigration status </a:t>
            </a:r>
          </a:p>
          <a:p>
            <a:pPr lvl="1"/>
            <a:r>
              <a:rPr lang="en-US" dirty="0"/>
              <a:t>Used for prescreening </a:t>
            </a:r>
          </a:p>
          <a:p>
            <a:pPr lvl="1"/>
            <a:r>
              <a:rPr lang="en-US" dirty="0"/>
              <a:t>A safe harbor from worksite enforcement 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42930"/>
      </p:ext>
    </p:extLst>
  </p:cSld>
  <p:clrMapOvr>
    <a:masterClrMapping/>
  </p:clrMapOvr>
</p:sld>
</file>

<file path=ppt/slides/slide2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E-Verify Cont.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Employer enrollment in E-Verify is voluntary, except when it is mandatory … </a:t>
            </a:r>
          </a:p>
          <a:p>
            <a:endParaRPr lang="en-US"/>
          </a:p>
          <a:p>
            <a:pPr lvl="1"/>
            <a:r>
              <a:rPr lang="en-US"/>
              <a:t>Federal contractors and subcontractors</a:t>
            </a:r>
          </a:p>
          <a:p>
            <a:pPr lvl="1"/>
            <a:r>
              <a:rPr lang="en-US"/>
              <a:t>E-Verify mandates vary by state 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1"/>
            <a:ext cx="30670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9554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DHS / ICE Audits</a:t>
            </a:r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8722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DHS / ICE Audits 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the administrative setting, the playing rules tend to favor the government</a:t>
            </a:r>
          </a:p>
          <a:p>
            <a:r>
              <a:rPr lang="en-US" altLang="en-US"/>
              <a:t>Investigating ICE agents issue their own subpoenas for employers' records</a:t>
            </a:r>
          </a:p>
          <a:p>
            <a:r>
              <a:rPr lang="en-US" altLang="en-US"/>
              <a:t>Administrative judges determine the facts and the defendant's liability</a:t>
            </a:r>
          </a:p>
          <a:p>
            <a:r>
              <a:rPr lang="en-US" altLang="en-US"/>
              <a:t>Juries are not an option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02399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 Audits: Identifying Issues and Enforcing Penalties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I-9 Audit - Discover improper documentation or maintenance</a:t>
            </a:r>
          </a:p>
          <a:p>
            <a:r>
              <a:rPr lang="en-US" altLang="en-US"/>
              <a:t>Audits can lead to further investigation and significant fines and penalties</a:t>
            </a:r>
          </a:p>
          <a:p>
            <a:r>
              <a:rPr lang="en-US" altLang="en-US"/>
              <a:t>Going after corporate officers, human resource representatives, supervisors, and contractors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8521"/>
      </p:ext>
    </p:extLst>
  </p:cSld>
  <p:clrMapOvr>
    <a:masterClrMapping/>
  </p:clrMapOvr>
</p:sld>
</file>

<file path=ppt/slides/slide2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Civil Fines and Criminal Penalties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USCIS substantially increasing fines for I-9 violations</a:t>
            </a:r>
          </a:p>
          <a:p>
            <a:r>
              <a:rPr lang="en-US"/>
              <a:t>Effective January 2, 2025</a:t>
            </a:r>
          </a:p>
          <a:p>
            <a:r>
              <a:rPr lang="en-US"/>
              <a:t>Fines raised across categories 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9308"/>
      </p:ext>
    </p:extLst>
  </p:cSld>
  <p:clrMapOvr>
    <a:masterClrMapping/>
  </p:clrMapOvr>
</p:sld>
</file>

<file path=ppt/slides/slide2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Penalties for Employing Unauthorized Aliens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Knowingly hired, or to have knowingly recruited or referred for a fee, an unauthorized alien for employment in the United States or to have knowingly continued to employ an unauthorized alien in the United States</a:t>
            </a:r>
          </a:p>
          <a:p>
            <a:pPr lvl="1"/>
            <a:r>
              <a:rPr lang="en-US" dirty="0"/>
              <a:t>1st Offense Min./Max: $716 to $5,724</a:t>
            </a:r>
          </a:p>
          <a:p>
            <a:pPr lvl="1"/>
            <a:r>
              <a:rPr lang="en-US" dirty="0"/>
              <a:t>2nd Offense Min./Max: $5,724 to $14,308</a:t>
            </a:r>
          </a:p>
          <a:p>
            <a:pPr lvl="1"/>
            <a:r>
              <a:rPr lang="en-US" dirty="0"/>
              <a:t>3rd Offense Min./Max: $8,586 to $28,619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0119"/>
      </p:ext>
    </p:extLst>
  </p:cSld>
  <p:clrMapOvr>
    <a:masterClrMapping/>
  </p:clrMapOvr>
</p:sld>
</file>

<file path=ppt/slides/slide2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Fines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Failing to comply with Form I-9 employment verification requirements (paperwork violations)</a:t>
            </a:r>
          </a:p>
          <a:p>
            <a:endParaRPr lang="en-US"/>
          </a:p>
          <a:p>
            <a:r>
              <a:rPr lang="en-US"/>
              <a:t>Fines range from $288 to $2,861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81416"/>
      </p:ext>
    </p:extLst>
  </p:cSld>
  <p:clrMapOvr>
    <a:masterClrMapping/>
  </p:clrMapOvr>
</p:sld>
</file>

<file path=ppt/slides/slide2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Fines And Criminal Penalties Cont.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Unlawful discrimination against an employment-authorized individual in hiring, firing, or recruitment or referral for a fee</a:t>
            </a:r>
          </a:p>
          <a:p>
            <a:r>
              <a:rPr lang="en-US" dirty="0"/>
              <a:t>Engaging in a pattern or practice of hiring, recruiting, or referring for a fee unauthorized aliens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4390"/>
      </p:ext>
    </p:extLst>
  </p:cSld>
  <p:clrMapOvr>
    <a:masterClrMapping/>
  </p:clrMapOvr>
</p:sld>
</file>

<file path=ppt/slides/slide2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Faith Defense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Employers who can show that they have acted in good faith in documenting and retaining I-9s can defend against many of these penalties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6997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 Accuracy and Audit Prep 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 Administration </a:t>
            </a:r>
          </a:p>
          <a:p>
            <a:r>
              <a:rPr lang="en-US" dirty="0"/>
              <a:t>Overview of Form </a:t>
            </a:r>
            <a:br>
              <a:rPr lang="en-US" dirty="0"/>
            </a:br>
            <a:r>
              <a:rPr lang="en-US" dirty="0"/>
              <a:t>I-9</a:t>
            </a:r>
          </a:p>
          <a:p>
            <a:r>
              <a:rPr lang="en-US" dirty="0"/>
              <a:t>Common I-9 mistakes</a:t>
            </a:r>
          </a:p>
          <a:p>
            <a:r>
              <a:rPr lang="en-US" dirty="0"/>
              <a:t>What is E-Verify ?</a:t>
            </a:r>
          </a:p>
          <a:p>
            <a:endParaRPr lang="en-US" dirty="0"/>
          </a:p>
        </p:txBody>
      </p:sp>
      <p:sp>
        <p:nvSpPr>
          <p:cNvPr id="13" name="Content Placeholder 12" descr="" title="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ICE audits </a:t>
            </a:r>
          </a:p>
          <a:p>
            <a:r>
              <a:rPr lang="en-US" dirty="0"/>
              <a:t>How to conduct an internal audit </a:t>
            </a:r>
          </a:p>
          <a:p>
            <a:r>
              <a:rPr lang="en-US" dirty="0"/>
              <a:t>How to correct </a:t>
            </a:r>
            <a:br>
              <a:rPr lang="en-US" dirty="0"/>
            </a:br>
            <a:r>
              <a:rPr lang="en-US" dirty="0"/>
              <a:t>I-9 Forms </a:t>
            </a:r>
          </a:p>
          <a:p>
            <a:r>
              <a:rPr lang="en-US" dirty="0"/>
              <a:t>I-9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6785"/>
      </p:ext>
    </p:extLst>
  </p:cSld>
  <p:clrMapOvr>
    <a:masterClrMapping/>
  </p:clrMapOvr>
</p:sld>
</file>

<file path=ppt/slides/slide3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Audit</a:t>
            </a:r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21200"/>
      </p:ext>
    </p:extLst>
  </p:cSld>
  <p:clrMapOvr>
    <a:masterClrMapping/>
  </p:clrMapOvr>
</p:sld>
</file>

<file path=ppt/slides/slide3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Internal Audit </a:t>
            </a:r>
            <a:endParaRPr lang="en-US" dirty="0"/>
          </a:p>
        </p:txBody>
      </p:sp>
      <p:sp>
        <p:nvSpPr>
          <p:cNvPr id="10" name="Content Placeholder 9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conduct an internal I-9 audit you will find errors</a:t>
            </a:r>
          </a:p>
          <a:p>
            <a:r>
              <a:rPr lang="en-US"/>
              <a:t>The simple advice is: fix the mistakes when you find them</a:t>
            </a:r>
          </a:p>
          <a:p>
            <a:r>
              <a:rPr lang="en-US"/>
              <a:t>The Complicated advice is: don't make things worse</a:t>
            </a:r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69447"/>
      </p:ext>
    </p:extLst>
  </p:cSld>
  <p:clrMapOvr>
    <a:masterClrMapping/>
  </p:clrMapOvr>
</p:sld>
</file>

<file path=ppt/slides/slide3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Correcting Your I-9s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should do:</a:t>
            </a:r>
          </a:p>
          <a:p>
            <a:pPr lvl="1"/>
            <a:r>
              <a:rPr lang="en-US" dirty="0"/>
              <a:t>Be consistent. Whatever you decide, do it for everyone.</a:t>
            </a:r>
          </a:p>
          <a:p>
            <a:pPr lvl="1"/>
            <a:r>
              <a:rPr lang="en-US" dirty="0"/>
              <a:t>Compare your I-9s against an employee payroll list. This is how ICE begins.</a:t>
            </a:r>
          </a:p>
          <a:p>
            <a:pPr lvl="1"/>
            <a:r>
              <a:rPr lang="en-US" dirty="0"/>
              <a:t>Consider making a chart that summarizes all of the corrections and why they were made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62799"/>
      </p:ext>
    </p:extLst>
  </p:cSld>
  <p:clrMapOvr>
    <a:masterClrMapping/>
  </p:clrMapOvr>
</p:sld>
</file>

<file path=ppt/slides/slide3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Your I-9s Cont.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should not do:</a:t>
            </a:r>
          </a:p>
          <a:p>
            <a:pPr lvl="1"/>
            <a:r>
              <a:rPr lang="en-US" dirty="0"/>
              <a:t>Erase, use whiteout, correction tape or black marker</a:t>
            </a:r>
          </a:p>
          <a:p>
            <a:pPr lvl="1"/>
            <a:r>
              <a:rPr lang="en-US" dirty="0"/>
              <a:t>Correct things that do not need it</a:t>
            </a:r>
          </a:p>
          <a:p>
            <a:pPr lvl="1"/>
            <a:r>
              <a:rPr lang="en-US" dirty="0"/>
              <a:t>Backdate corrections or otherwise make it appear as though it was correct from the beginning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875"/>
      </p:ext>
    </p:extLst>
  </p:cSld>
  <p:clrMapOvr>
    <a:masterClrMapping/>
  </p:clrMapOvr>
</p:sld>
</file>

<file path=ppt/slides/slide3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 </a:t>
            </a:r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95287"/>
      </p:ext>
    </p:extLst>
  </p:cSld>
  <p:clrMapOvr>
    <a:masterClrMapping/>
  </p:clrMapOvr>
</p:sld>
</file>

<file path=ppt/slides/slide3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 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written policy in place which states the company’s position on immigration compliance and completion of the I-9 forms</a:t>
            </a:r>
          </a:p>
          <a:p>
            <a:r>
              <a:rPr lang="en-US" dirty="0"/>
              <a:t>Do not store the I-9 forms with the employee personnel files. This could lead to the Department of Homeland Security or the Department of Labor reviewing all of your personnel files.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1529"/>
      </p:ext>
    </p:extLst>
  </p:cSld>
  <p:clrMapOvr>
    <a:masterClrMapping/>
  </p:clrMapOvr>
</p:sld>
</file>

<file path=ppt/slides/slide3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I-9 Forms: Three Essential Files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maintain paper I-9s:</a:t>
            </a:r>
          </a:p>
          <a:p>
            <a:pPr lvl="1"/>
            <a:r>
              <a:rPr lang="en-US" dirty="0"/>
              <a:t>Store the I-9 forms in three separate files</a:t>
            </a:r>
          </a:p>
          <a:p>
            <a:pPr lvl="1"/>
            <a:r>
              <a:rPr lang="en-US" dirty="0"/>
              <a:t>One for current employees for whom reverification will never be required</a:t>
            </a:r>
          </a:p>
          <a:p>
            <a:pPr lvl="1"/>
            <a:r>
              <a:rPr lang="en-US" dirty="0"/>
              <a:t>One for current employees for whom reverification is required</a:t>
            </a:r>
          </a:p>
          <a:p>
            <a:pPr lvl="1"/>
            <a:r>
              <a:rPr lang="en-US" dirty="0"/>
              <a:t>One for terminated employees</a:t>
            </a:r>
          </a:p>
          <a:p>
            <a:r>
              <a:rPr lang="en-US" dirty="0"/>
              <a:t>If you store I-9s electronically: </a:t>
            </a:r>
          </a:p>
          <a:p>
            <a:pPr lvl="1"/>
            <a:r>
              <a:rPr lang="en-US" dirty="0"/>
              <a:t>You need access to currently employed employees.</a:t>
            </a:r>
          </a:p>
          <a:p>
            <a:pPr lvl="1"/>
            <a:r>
              <a:rPr lang="en-US" dirty="0"/>
              <a:t>I-9 retention obligation still applies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25911"/>
      </p:ext>
    </p:extLst>
  </p:cSld>
  <p:clrMapOvr>
    <a:masterClrMapping/>
  </p:clrMapOvr>
</p:sld>
</file>

<file path=ppt/slides/slide3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 Compliance Essentials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 the I-9 instructions to the newly hired employee at the time the I-9 form is being completed.</a:t>
            </a:r>
          </a:p>
          <a:p>
            <a:r>
              <a:rPr lang="en-US"/>
              <a:t>Develop resources and reference materials for use by the company representative who will complete and maintain the I-9 forms, including a copy of your written policy and a copy of the government’s I-9 Handbook for Employers.</a:t>
            </a:r>
          </a:p>
          <a:p>
            <a:r>
              <a:rPr lang="en-US"/>
              <a:t>Perform periodic internal audits of your I-9 forms to ensure adherence to your policy.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09628"/>
      </p:ext>
    </p:extLst>
  </p:cSld>
  <p:clrMapOvr>
    <a:masterClrMapping/>
  </p:clrMapOvr>
</p:sld>
</file>

<file path=ppt/slides/slide3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 Compliance Essentials</a:t>
            </a: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I-9 Document Retention Timelines:</a:t>
            </a:r>
          </a:p>
          <a:p>
            <a:pPr lvl="1"/>
            <a:r>
              <a:rPr lang="en-US" sz="2800" dirty="0"/>
              <a:t>Federal regulations state you must retain a Form I-9 for each person you hire for </a:t>
            </a:r>
            <a:r>
              <a:rPr lang="en-US" sz="2800" u="sng" dirty="0"/>
              <a:t>three years </a:t>
            </a:r>
            <a:r>
              <a:rPr lang="en-US" sz="2800" dirty="0"/>
              <a:t>after the date of hire, or </a:t>
            </a:r>
            <a:r>
              <a:rPr lang="en-US" sz="2800" u="sng" dirty="0"/>
              <a:t>one year </a:t>
            </a:r>
            <a:r>
              <a:rPr lang="en-US" sz="2800" dirty="0"/>
              <a:t>after the date employment ends, </a:t>
            </a:r>
            <a:r>
              <a:rPr lang="en-US" sz="2800" b="1" i="1" dirty="0"/>
              <a:t>whichever is later</a:t>
            </a:r>
          </a:p>
          <a:p>
            <a:pPr lvl="1"/>
            <a:r>
              <a:rPr lang="en-US" sz="2800" dirty="0"/>
              <a:t>When an employee stops working for you should you calculate how much longer you must keep their Form I-9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43109"/>
      </p:ext>
    </p:extLst>
  </p:cSld>
  <p:clrMapOvr>
    <a:masterClrMapping/>
  </p:clrMapOvr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3B9C6FC-E7A7-44D9-A08C-5B30685E8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 we do when ICE shows up at the job site?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BC446120-5332-4CDA-8823-095975007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219155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Administration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idx="1"/>
          </p:nvPr>
        </p:nvSpPr>
        <p:spPr>
          <a:xfrm>
            <a:off x="432000" y="1382974"/>
            <a:ext cx="9198116" cy="4738968"/>
          </a:xfrm>
        </p:spPr>
        <p:txBody>
          <a:bodyPr/>
          <a:lstStyle/>
          <a:p>
            <a:r>
              <a:rPr lang="en-US" dirty="0"/>
              <a:t>On January 25, 2025, President Donald Trump signed Executive Order: </a:t>
            </a:r>
            <a:r>
              <a:rPr lang="en-US" i="1" dirty="0"/>
              <a:t>Protecting the American People Against Invasion</a:t>
            </a:r>
            <a:r>
              <a:rPr lang="en-US" dirty="0"/>
              <a:t>. This order aimed at the following:</a:t>
            </a:r>
          </a:p>
          <a:p>
            <a:r>
              <a:rPr lang="en-US" sz="2400" dirty="0"/>
              <a:t>Expanding the enforcement priorities to included broader categories of removable immigrants, </a:t>
            </a:r>
            <a:r>
              <a:rPr lang="en-US" sz="2400" u="sng" dirty="0"/>
              <a:t>not just those with serious criminal convictions</a:t>
            </a:r>
            <a:r>
              <a:rPr lang="en-US" sz="2400" dirty="0"/>
              <a:t>.</a:t>
            </a:r>
          </a:p>
          <a:p>
            <a:r>
              <a:rPr lang="en-US" sz="2400" dirty="0"/>
              <a:t>Revoking federal funding from jurisdictions that failed to comply with federal immigration laws.</a:t>
            </a:r>
          </a:p>
          <a:p>
            <a:r>
              <a:rPr lang="en-US" sz="2400" dirty="0"/>
              <a:t>Increasing ICE presence to conduct more worksite enforcement operations, including audits and raids on businesses suspected of employing undocumented workers.</a:t>
            </a:r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46AFAF-E370-4E1B-A31A-03CCCD5D7E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5000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F2F2C22-C5FA-46DC-AAA7-2B113BCE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ICE shows up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7BC4AD5-EE6D-44FA-BDC7-281FEFEE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facilities are private property and are not open to any unauthorized or unsupervised visitors.  Accordingly, law enforcement is not permitted to enter private areas of your business without a valid </a:t>
            </a:r>
            <a:r>
              <a:rPr lang="en-US" u="sng" dirty="0"/>
              <a:t>judicial warrant</a:t>
            </a:r>
            <a:r>
              <a:rPr lang="en-US" dirty="0"/>
              <a:t> signed by a judge. </a:t>
            </a:r>
          </a:p>
          <a:p>
            <a:r>
              <a:rPr lang="en-US" dirty="0"/>
              <a:t>Initial Interaction:</a:t>
            </a:r>
          </a:p>
          <a:p>
            <a:pPr lvl="1"/>
            <a:r>
              <a:rPr lang="en-US" dirty="0"/>
              <a:t>Politely greet the law enforcement officer at the facility's main public entrance.</a:t>
            </a:r>
          </a:p>
          <a:p>
            <a:pPr lvl="1"/>
            <a:r>
              <a:rPr lang="en-US" dirty="0"/>
              <a:t>Request to see official identification and inquire about the purpose of their visit.</a:t>
            </a:r>
          </a:p>
          <a:p>
            <a:pPr lvl="1"/>
            <a:r>
              <a:rPr lang="en-US" dirty="0"/>
              <a:t>Inform the officer that you will need to notify Human Resources for instructions.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631EA29C-759F-42C4-B064-35976998837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4920274"/>
      </p:ext>
    </p:extLst>
  </p:cSld>
  <p:clrMapOvr>
    <a:masterClrMapping/>
  </p:clrMapOvr>
</p:sld>
</file>

<file path=ppt/slides/slide4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F96132AE-812F-4161-A7DC-3F006F21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ICE show up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23E56E3-30F4-40A2-8B00-F0334CCA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Documentation:</a:t>
            </a:r>
          </a:p>
          <a:p>
            <a:pPr lvl="1"/>
            <a:r>
              <a:rPr lang="en-US" dirty="0"/>
              <a:t>Ask the officer to provide any legal documents claiming to authorize their action, such as a warrant. </a:t>
            </a:r>
          </a:p>
          <a:p>
            <a:pPr lvl="1"/>
            <a:r>
              <a:rPr lang="en-US" dirty="0"/>
              <a:t>Obtain officer name, contact, agency, badge number (do not attempt to photocopy an official badge or Government ID). </a:t>
            </a:r>
          </a:p>
          <a:p>
            <a:pPr lvl="1"/>
            <a:r>
              <a:rPr lang="en-US" dirty="0"/>
              <a:t>Do not share information or consent to access the facility.  </a:t>
            </a:r>
          </a:p>
          <a:p>
            <a:r>
              <a:rPr lang="en-US" dirty="0"/>
              <a:t>Contact Administration:</a:t>
            </a:r>
          </a:p>
          <a:p>
            <a:pPr lvl="1"/>
            <a:r>
              <a:rPr lang="en-US" dirty="0"/>
              <a:t>Contact Human Resources immediately. If HR is not available contact your supervisor.  </a:t>
            </a:r>
          </a:p>
          <a:p>
            <a:pPr lvl="1"/>
            <a:r>
              <a:rPr lang="en-US" dirty="0"/>
              <a:t>Do not disclose any information about any employee.</a:t>
            </a:r>
          </a:p>
          <a:p>
            <a:pPr lvl="1"/>
            <a:r>
              <a:rPr lang="en-US" dirty="0"/>
              <a:t>Do not give consent to allow the officer to proceed with any enforcement action on the premises.  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5780AB23-FE67-428D-95A1-7A23F4D9CA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3081833"/>
      </p:ext>
    </p:extLst>
  </p:cSld>
  <p:clrMapOvr>
    <a:masterClrMapping/>
  </p:clrMapOvr>
</p:sld>
</file>

<file path=ppt/slides/slide4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7A8715B3-E7AF-4E57-BB14-7264113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I-9 ACCURACY AND AUDIT PREP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F8E28854-456E-43B7-BE56-94B16A1E7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42925" lvl="2" indent="0">
              <a:buNone/>
            </a:pPr>
            <a:r>
              <a:rPr lang="en-US" dirty="0"/>
              <a:t>                                           </a:t>
            </a:r>
          </a:p>
          <a:p>
            <a:pPr marL="542925" lvl="2" indent="0">
              <a:buNone/>
            </a:pPr>
            <a:endParaRPr lang="en-US" sz="3400" b="1" dirty="0"/>
          </a:p>
          <a:p>
            <a:pPr marL="542925" lvl="2" indent="0">
              <a:buNone/>
            </a:pPr>
            <a:r>
              <a:rPr lang="en-US" sz="3400" b="1" dirty="0"/>
              <a:t>              </a:t>
            </a:r>
            <a:r>
              <a:rPr lang="en-US" sz="4400" dirty="0"/>
              <a:t>Questions &amp; Answers </a:t>
            </a:r>
            <a:r>
              <a:rPr lang="en-US" sz="4400" b="1" dirty="0"/>
              <a:t>             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4787CEBF-6E03-4FDC-A210-90AA90881F9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2222872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Administration Cont.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Impact on </a:t>
            </a:r>
            <a:r>
              <a:rPr lang="en-US" dirty="0"/>
              <a:t>I</a:t>
            </a:r>
            <a:r>
              <a:rPr lang="en-US" b="1" dirty="0"/>
              <a:t>-9 Compliance and Employers:</a:t>
            </a:r>
          </a:p>
          <a:p>
            <a:r>
              <a:rPr lang="en-US" dirty="0"/>
              <a:t>President Trump’s executive order intensifies enforcement actions against businesses employing unauthorized workers</a:t>
            </a:r>
          </a:p>
          <a:p>
            <a:r>
              <a:rPr lang="en-US" dirty="0"/>
              <a:t>Potential for increased ICE workplace audits, unannounced job site visits, and stricter penalties for I-9 violations</a:t>
            </a:r>
          </a:p>
          <a:p>
            <a:r>
              <a:rPr lang="en-US" dirty="0"/>
              <a:t>These enforcement actions may create significant challenges for employers, even those who follow the order, including unexpected job site disruptions, potential work stoppages, and employee detentions</a:t>
            </a:r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46AFAF-E370-4E1B-A31A-03CCCD5D7E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69429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Form I-9</a:t>
            </a:r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6AFAF-E370-4E1B-A31A-03CCCD5D7E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153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Care About I-9s?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Employers who violate the I-9 rules are </a:t>
            </a:r>
            <a:br>
              <a:rPr lang="en-US" dirty="0"/>
            </a:br>
            <a:r>
              <a:rPr lang="en-US" dirty="0"/>
              <a:t>subject to:</a:t>
            </a:r>
          </a:p>
          <a:p>
            <a:pPr lvl="1"/>
            <a:r>
              <a:rPr lang="en-US" dirty="0"/>
              <a:t>Fines</a:t>
            </a:r>
          </a:p>
          <a:p>
            <a:pPr lvl="1"/>
            <a:r>
              <a:rPr lang="en-US" dirty="0"/>
              <a:t>Criminal penalties</a:t>
            </a:r>
          </a:p>
          <a:p>
            <a:pPr lvl="1"/>
            <a:r>
              <a:rPr lang="en-US" dirty="0"/>
              <a:t>Debarment from government contracts</a:t>
            </a:r>
          </a:p>
          <a:p>
            <a:pPr lvl="1"/>
            <a:r>
              <a:rPr lang="en-US" dirty="0"/>
              <a:t>Back pay</a:t>
            </a:r>
          </a:p>
          <a:p>
            <a:pPr lvl="1"/>
            <a:r>
              <a:rPr lang="en-US" dirty="0"/>
              <a:t>Order to fire affected individuals</a:t>
            </a:r>
            <a:r>
              <a:rPr lang="en-US" b="1" dirty="0"/>
              <a:t>*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9918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I-9 Compliance 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ALL employees hired after November 6, 1986, are required to have an Employment Eligibility Verification Form (Form I-9) on file with the employer </a:t>
            </a:r>
          </a:p>
          <a:p>
            <a:r>
              <a:rPr lang="en-US" altLang="en-US" sz="3200" dirty="0"/>
              <a:t>Includes U.S. citizens!	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5749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One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432000" y="1479176"/>
            <a:ext cx="9198116" cy="4712074"/>
          </a:xfrm>
        </p:spPr>
        <p:txBody>
          <a:bodyPr/>
          <a:lstStyle/>
          <a:p>
            <a:r>
              <a:rPr lang="en-US" altLang="en-US" dirty="0"/>
              <a:t>Employee must fill out Section One after job accepted, but no </a:t>
            </a:r>
            <a:r>
              <a:rPr lang="en-US" altLang="en-US"/>
              <a:t>later than </a:t>
            </a:r>
            <a:r>
              <a:rPr lang="en-US" altLang="en-US" dirty="0"/>
              <a:t>first day of employment</a:t>
            </a:r>
          </a:p>
          <a:p>
            <a:r>
              <a:rPr lang="en-US" altLang="en-US" dirty="0"/>
              <a:t>Name (maiden name)</a:t>
            </a:r>
          </a:p>
          <a:p>
            <a:r>
              <a:rPr lang="en-US" altLang="en-US" dirty="0"/>
              <a:t>Address</a:t>
            </a:r>
          </a:p>
          <a:p>
            <a:r>
              <a:rPr lang="en-US" altLang="en-US" dirty="0"/>
              <a:t>Date of Birth</a:t>
            </a:r>
          </a:p>
          <a:p>
            <a:r>
              <a:rPr lang="en-US" altLang="en-US" dirty="0"/>
              <a:t>Check status in United States</a:t>
            </a:r>
          </a:p>
          <a:p>
            <a:pPr lvl="1"/>
            <a:r>
              <a:rPr lang="en-US" altLang="en-US" dirty="0"/>
              <a:t>Work authorization must include expiration date</a:t>
            </a:r>
          </a:p>
          <a:p>
            <a:r>
              <a:rPr lang="en-US" altLang="en-US" dirty="0"/>
              <a:t>Signature and date (required even if prepared by translator)</a:t>
            </a:r>
          </a:p>
          <a:p>
            <a:r>
              <a:rPr lang="en-US" altLang="en-US" dirty="0"/>
              <a:t>Preparer or translator certification</a:t>
            </a:r>
          </a:p>
          <a:p>
            <a:r>
              <a:rPr lang="en-US" dirty="0"/>
              <a:t>Social Security Number, Email, Phone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8A85B4-7888-4AB8-A080-E4BCAD9343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64785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Theme">
  <a:themeElements>
    <a:clrScheme name="Custom 2">
      <a:dk1>
        <a:srgbClr val="555759"/>
      </a:dk1>
      <a:lt1>
        <a:sysClr val="window" lastClr="FFFFFF"/>
      </a:lt1>
      <a:dk2>
        <a:srgbClr val="2A2B2C"/>
      </a:dk2>
      <a:lt2>
        <a:srgbClr val="CDD0D1"/>
      </a:lt2>
      <a:accent1>
        <a:srgbClr val="555759"/>
      </a:accent1>
      <a:accent2>
        <a:srgbClr val="F3C317"/>
      </a:accent2>
      <a:accent3>
        <a:srgbClr val="AD4525"/>
      </a:accent3>
      <a:accent4>
        <a:srgbClr val="4EA584"/>
      </a:accent4>
      <a:accent5>
        <a:srgbClr val="7FC1D5"/>
      </a:accent5>
      <a:accent6>
        <a:srgbClr val="BCA731"/>
      </a:accent6>
      <a:hlink>
        <a:srgbClr val="3EA2C0"/>
      </a:hlink>
      <a:folHlink>
        <a:srgbClr val="AD4525"/>
      </a:folHlink>
    </a:clrScheme>
    <a:fontScheme name="MJ DVD Case - Custom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J DVD Case - Custom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1900-01-01T05:00:00.0000000Z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